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57" r:id="rId5"/>
    <p:sldId id="263" r:id="rId6"/>
    <p:sldId id="260" r:id="rId7"/>
    <p:sldId id="266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>
            <a:normAutofit/>
          </a:bodyPr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3898-A2FB-44D1-9101-5A732AAE575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B006-E2E7-47BD-BDB4-6B33FB1DABF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3898-A2FB-44D1-9101-5A732AAE575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B006-E2E7-47BD-BDB4-6B33FB1DA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3898-A2FB-44D1-9101-5A732AAE575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B006-E2E7-47BD-BDB4-6B33FB1DA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3898-A2FB-44D1-9101-5A732AAE575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B006-E2E7-47BD-BDB4-6B33FB1DA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>
            <a:normAutofit/>
          </a:bodyPr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3898-A2FB-44D1-9101-5A732AAE575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B006-E2E7-47BD-BDB4-6B33FB1DAB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3898-A2FB-44D1-9101-5A732AAE575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B006-E2E7-47BD-BDB4-6B33FB1DA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3898-A2FB-44D1-9101-5A732AAE575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B006-E2E7-47BD-BDB4-6B33FB1DA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3898-A2FB-44D1-9101-5A732AAE575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B006-E2E7-47BD-BDB4-6B33FB1DA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3898-A2FB-44D1-9101-5A732AAE575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B006-E2E7-47BD-BDB4-6B33FB1DAB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43898-A2FB-44D1-9101-5A732AAE575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B006-E2E7-47BD-BDB4-6B33FB1DABF3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noAutofit/>
            <a:sp3d prstMaterial="matte"/>
          </a:bodyPr>
          <a:lstStyle>
            <a:lvl1pPr algn="l">
              <a:defRPr sz="2800" b="0"/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C8643898-A2FB-44D1-9101-5A732AAE575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C76B006-E2E7-47BD-BDB4-6B33FB1DABF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C8643898-A2FB-44D1-9101-5A732AAE575A}" type="datetimeFigureOut">
              <a:rPr lang="en-US" smtClean="0"/>
              <a:t>11/10/2014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76B006-E2E7-47BD-BDB4-6B33FB1DAB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foplease.com/science/environment/largest-oil-spills-united-states.html#ixzz3IJzrxuU0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and the Environment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Applications of </a:t>
            </a:r>
            <a:r>
              <a:rPr lang="en-US" dirty="0" smtClean="0"/>
              <a:t>Exponents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789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BP Deepwater Horizon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isn’t any current data on the amount of oil left over from the oil spill in the Gulf of Mexico.</a:t>
            </a:r>
          </a:p>
          <a:p>
            <a:r>
              <a:rPr lang="en-US" dirty="0" smtClean="0"/>
              <a:t>If we assume a similar rate of change to that of the Exxon Valdez, how would we model the situation?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099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BP Deep Water Horizon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Largest US Oil Spill</a:t>
            </a:r>
          </a:p>
          <a:p>
            <a:endParaRPr lang="en-US" dirty="0"/>
          </a:p>
          <a:p>
            <a:r>
              <a:rPr lang="en-US" dirty="0" smtClean="0"/>
              <a:t>Gulf of Mexico</a:t>
            </a:r>
          </a:p>
          <a:p>
            <a:endParaRPr lang="en-US" dirty="0" smtClean="0"/>
          </a:p>
          <a:p>
            <a:r>
              <a:rPr lang="en-US" dirty="0" smtClean="0"/>
              <a:t>-11 Dead</a:t>
            </a:r>
          </a:p>
          <a:p>
            <a:r>
              <a:rPr lang="en-US" dirty="0" smtClean="0"/>
              <a:t>-206 Million Gallons</a:t>
            </a:r>
            <a:endParaRPr lang="en-US" dirty="0"/>
          </a:p>
        </p:txBody>
      </p:sp>
      <p:pic>
        <p:nvPicPr>
          <p:cNvPr id="1026" name="Picture 2" descr="http://media.treehugger.com/assets/images/2011/10/gulf-oil-spills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22" r="16778"/>
          <a:stretch/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843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2010 BP Deep Water Horizon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The well released oil for 87 days.</a:t>
            </a:r>
          </a:p>
          <a:p>
            <a:endParaRPr lang="en-US" dirty="0"/>
          </a:p>
          <a:p>
            <a:r>
              <a:rPr lang="en-US" dirty="0" smtClean="0"/>
              <a:t>42 miles of the coast of Louisiana. </a:t>
            </a:r>
            <a:endParaRPr lang="en-US" dirty="0"/>
          </a:p>
        </p:txBody>
      </p:sp>
      <p:pic>
        <p:nvPicPr>
          <p:cNvPr id="2050" name="Picture 2" descr="bp-oil-spill-underwater-wednesday.JPG"/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62" r="9596"/>
          <a:stretch/>
        </p:blipFill>
        <p:spPr bwMode="auto">
          <a:xfrm>
            <a:off x="2895600" y="1484808"/>
            <a:ext cx="6247397" cy="5373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570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1989 Exxon Valdez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" y="1728216"/>
            <a:ext cx="2468880" cy="4572000"/>
          </a:xfrm>
        </p:spPr>
        <p:txBody>
          <a:bodyPr/>
          <a:lstStyle/>
          <a:p>
            <a:r>
              <a:rPr lang="en-US" dirty="0" smtClean="0"/>
              <a:t>Most Environmentally Devastating Oil Spill</a:t>
            </a:r>
          </a:p>
          <a:p>
            <a:endParaRPr lang="en-US" dirty="0" smtClean="0"/>
          </a:p>
          <a:p>
            <a:r>
              <a:rPr lang="en-US" dirty="0" smtClean="0"/>
              <a:t>Prince William Sound - Alaska</a:t>
            </a:r>
          </a:p>
          <a:p>
            <a:r>
              <a:rPr lang="en-US" dirty="0" smtClean="0"/>
              <a:t>11 Million Gallons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495" y="1657350"/>
            <a:ext cx="2747010" cy="354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Placeholder 7"/>
          <p:cNvPicPr>
            <a:picLocks noGrp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" t="24645" r="-115" b="7127"/>
          <a:stretch/>
        </p:blipFill>
        <p:spPr bwMode="auto">
          <a:xfrm>
            <a:off x="2903805" y="1484808"/>
            <a:ext cx="6247397" cy="5373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28834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258362"/>
              </p:ext>
            </p:extLst>
          </p:nvPr>
        </p:nvGraphicFramePr>
        <p:xfrm>
          <a:off x="457202" y="228597"/>
          <a:ext cx="8305188" cy="6191400"/>
        </p:xfrm>
        <a:graphic>
          <a:graphicData uri="http://schemas.openxmlformats.org/drawingml/2006/table">
            <a:tbl>
              <a:tblPr/>
              <a:tblGrid>
                <a:gridCol w="685798"/>
                <a:gridCol w="1295400"/>
                <a:gridCol w="1295400"/>
                <a:gridCol w="1676400"/>
                <a:gridCol w="1967992"/>
                <a:gridCol w="1384198"/>
              </a:tblGrid>
              <a:tr h="229837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effectLst/>
                        </a:rPr>
                        <a:t>Rank</a:t>
                      </a:r>
                    </a:p>
                  </a:txBody>
                  <a:tcPr marL="5584" marR="5584" marT="5584" marB="558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Date</a:t>
                      </a:r>
                    </a:p>
                  </a:txBody>
                  <a:tcPr marL="5584" marR="5584" marT="5584" marB="558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Cause</a:t>
                      </a:r>
                    </a:p>
                  </a:txBody>
                  <a:tcPr marL="5584" marR="5584" marT="5584" marB="558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Source</a:t>
                      </a:r>
                    </a:p>
                  </a:txBody>
                  <a:tcPr marL="5584" marR="5584" marT="5584" marB="558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Location</a:t>
                      </a:r>
                    </a:p>
                  </a:txBody>
                  <a:tcPr marL="5584" marR="5584" marT="5584" marB="558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>
                          <a:effectLst/>
                        </a:rPr>
                        <a:t>Spill Volume</a:t>
                      </a:r>
                    </a:p>
                  </a:txBody>
                  <a:tcPr marL="5584" marR="5584" marT="5584" marB="558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91764"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Arial"/>
                        </a:rPr>
                        <a:t>1.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effectLst/>
                          <a:latin typeface="Arial"/>
                        </a:rPr>
                        <a:t>April 20, 2010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explosion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effectLst/>
                          <a:latin typeface="Arial"/>
                        </a:rPr>
                        <a:t>drilling rig </a:t>
                      </a:r>
                      <a:r>
                        <a:rPr lang="en-US" sz="1100" b="0" dirty="0" smtClean="0">
                          <a:effectLst/>
                          <a:latin typeface="Arial"/>
                        </a:rPr>
                        <a:t/>
                      </a:r>
                      <a:br>
                        <a:rPr lang="en-US" sz="1100" b="0" dirty="0" smtClean="0">
                          <a:effectLst/>
                          <a:latin typeface="Arial"/>
                        </a:rPr>
                      </a:br>
                      <a:r>
                        <a:rPr lang="en-US" sz="1100" b="0" i="1" dirty="0" smtClean="0">
                          <a:effectLst/>
                          <a:latin typeface="Arial"/>
                        </a:rPr>
                        <a:t>Deepwater </a:t>
                      </a:r>
                      <a:r>
                        <a:rPr lang="en-US" sz="1100" b="0" i="1" dirty="0">
                          <a:effectLst/>
                          <a:latin typeface="Arial"/>
                        </a:rPr>
                        <a:t>Horizon</a:t>
                      </a:r>
                      <a:endParaRPr lang="en-US" sz="1100" b="0" dirty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effectLst/>
                          <a:latin typeface="Arial"/>
                        </a:rPr>
                        <a:t>Gulf of Mexico, 50 miles off the coast of Louisiana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an estimated 200,000 gallons a day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6283"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Arial"/>
                        </a:rPr>
                        <a:t>2.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effectLst/>
                          <a:latin typeface="Arial"/>
                        </a:rPr>
                        <a:t>March 24, 1989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effectLst/>
                          <a:latin typeface="Arial"/>
                        </a:rPr>
                        <a:t>reef collision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effectLst/>
                          <a:latin typeface="Arial"/>
                        </a:rPr>
                        <a:t>tanker </a:t>
                      </a:r>
                      <a:r>
                        <a:rPr lang="en-US" sz="1100" b="0" i="1" dirty="0">
                          <a:effectLst/>
                          <a:latin typeface="Arial"/>
                        </a:rPr>
                        <a:t>Exxon Valdez</a:t>
                      </a:r>
                      <a:endParaRPr lang="en-US" sz="1100" b="0" dirty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Prince William Sound, Alaska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10+ million gallons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5319"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Arial"/>
                        </a:rPr>
                        <a:t>3.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Dec. 15, 1976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ran aground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tanker </a:t>
                      </a:r>
                      <a:r>
                        <a:rPr lang="en-US" sz="1100" b="0" i="1">
                          <a:effectLst/>
                          <a:latin typeface="Arial"/>
                        </a:rPr>
                        <a:t>Argo Merchant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Nantucket Island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7.7 million gallons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5319"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Arial"/>
                        </a:rPr>
                        <a:t>4.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Aug.–Sept. 2005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Hurricane Katrina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effectLst/>
                          <a:latin typeface="Arial"/>
                        </a:rPr>
                        <a:t>various sources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New Orleans, La.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7 million gallons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801"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Arial"/>
                        </a:rPr>
                        <a:t>5.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June 8, 1990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explosion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tanker </a:t>
                      </a:r>
                      <a:r>
                        <a:rPr lang="en-US" sz="1100" b="0" i="1">
                          <a:effectLst/>
                          <a:latin typeface="Arial"/>
                        </a:rPr>
                        <a:t>Mega Borg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60 miles off Galveston, Texas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5.1 million gallons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5319"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Arial"/>
                        </a:rPr>
                        <a:t>6.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effectLst/>
                          <a:latin typeface="Arial"/>
                        </a:rPr>
                        <a:t>Nov. 28, 2000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ran aground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tanker </a:t>
                      </a:r>
                      <a:r>
                        <a:rPr lang="en-US" sz="1100" b="0" i="1">
                          <a:effectLst/>
                          <a:latin typeface="Arial"/>
                        </a:rPr>
                        <a:t>Westchester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Port Sulphur, La.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567,000 gallons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5319"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Arial"/>
                        </a:rPr>
                        <a:t>7.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Jan. 23, 2010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collision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tanker </a:t>
                      </a:r>
                      <a:r>
                        <a:rPr lang="en-US" sz="1100" b="0" i="1">
                          <a:effectLst/>
                          <a:latin typeface="Arial"/>
                        </a:rPr>
                        <a:t>Eagle Otome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Port Arthur, Texas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462,000 gallons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5319"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Arial"/>
                        </a:rPr>
                        <a:t>8.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July 25, 2008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collision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unnamed barge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New Orleans, La.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419,000 gallons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60801"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Arial"/>
                        </a:rPr>
                        <a:t>9.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Dec. 7, 2004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ran aground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M/V </a:t>
                      </a:r>
                      <a:r>
                        <a:rPr lang="en-US" sz="1100" b="0" i="1">
                          <a:effectLst/>
                          <a:latin typeface="Arial"/>
                        </a:rPr>
                        <a:t>Selendang Ayu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Aleutian Islands, Alaska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337,000 gallons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45319">
                <a:tc>
                  <a:txBody>
                    <a:bodyPr/>
                    <a:lstStyle/>
                    <a:p>
                      <a:r>
                        <a:rPr lang="en-US" sz="1100" b="1">
                          <a:effectLst/>
                          <a:latin typeface="Arial"/>
                        </a:rPr>
                        <a:t>10.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Aug. 10, 1993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collision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barge </a:t>
                      </a:r>
                      <a:r>
                        <a:rPr lang="en-US" sz="1100" b="0" i="1">
                          <a:effectLst/>
                          <a:latin typeface="Arial"/>
                        </a:rPr>
                        <a:t>Bouchard B155</a:t>
                      </a:r>
                      <a:endParaRPr lang="en-US" sz="1100" b="0">
                        <a:effectLst/>
                        <a:latin typeface="Arial"/>
                      </a:endParaRP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>
                          <a:effectLst/>
                          <a:latin typeface="Arial"/>
                        </a:rPr>
                        <a:t>Tampa Bay, Fla.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>
                          <a:effectLst/>
                          <a:latin typeface="Arial"/>
                        </a:rPr>
                        <a:t>336,000 gallons</a:t>
                      </a:r>
                    </a:p>
                  </a:txBody>
                  <a:tcPr marL="5584" marR="5584" marT="5584" marB="558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64770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Read more: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Ten Largest Offshore Oil Spills in the U.S. | Infoplease.com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 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rgbClr val="003399"/>
                </a:solidFill>
                <a:effectLst/>
                <a:latin typeface="Arial" pitchFamily="34" charset="0"/>
                <a:cs typeface="Arial" pitchFamily="34" charset="0"/>
                <a:hlinkClick r:id="rId2"/>
              </a:rPr>
              <a:t>http://www.infoplease.com/science/environment/largest-oil-spills-united-states.html#ixzz3IJzrxuU0</a:t>
            </a:r>
            <a:r>
              <a:rPr kumimoji="0" lang="en-US" altLang="en-U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98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19400"/>
            <a:ext cx="8077200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 smtClean="0"/>
              <a:t>can we predict </a:t>
            </a:r>
            <a:r>
              <a:rPr lang="en-US" dirty="0" smtClean="0"/>
              <a:t>how long it will take to clean up the pollution?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43584"/>
            <a:ext cx="8077200" cy="149961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020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Simulation:</a:t>
            </a:r>
            <a:endParaRPr lang="en-US" dirty="0"/>
          </a:p>
        </p:txBody>
      </p:sp>
      <p:pic>
        <p:nvPicPr>
          <p:cNvPr id="1026" name="Picture 2" descr="http://mankabros.com/blogs/chairman/wp-content/uploads/2014/02/checker_piec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689434"/>
            <a:ext cx="6019800" cy="4514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9693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Option?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600200"/>
            <a:ext cx="7162800" cy="497350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736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Exxon Valdez Data to 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Estimated 11 million gallons of oil spilled into the Price William Sound in 1989.</a:t>
            </a:r>
          </a:p>
          <a:p>
            <a:pPr marL="118872" indent="0">
              <a:buNone/>
            </a:pPr>
            <a:endParaRPr lang="en-US" dirty="0" smtClean="0"/>
          </a:p>
          <a:p>
            <a:r>
              <a:rPr lang="en-US" dirty="0" smtClean="0"/>
              <a:t>25 years later, there </a:t>
            </a:r>
            <a:r>
              <a:rPr lang="en-US" dirty="0" smtClean="0"/>
              <a:t>are between </a:t>
            </a:r>
            <a:r>
              <a:rPr lang="en-US" dirty="0" smtClean="0"/>
              <a:t>16 and 21 thousand gallons of oil still </a:t>
            </a:r>
            <a:r>
              <a:rPr lang="en-US" dirty="0" smtClean="0"/>
              <a:t>in the environment.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/>
              <a:t>(http://www.pbs.org/newshour/updates/25-years-later-scientists-remember-exxon-valdez-spill/#</a:t>
            </a:r>
            <a:r>
              <a:rPr lang="en-US" sz="2000" dirty="0" smtClean="0"/>
              <a:t>the-rundown)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40260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267</TotalTime>
  <Words>353</Words>
  <Application>Microsoft Office PowerPoint</Application>
  <PresentationFormat>On-screen Show (4:3)</PresentationFormat>
  <Paragraphs>95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Module</vt:lpstr>
      <vt:lpstr>Math and the Environment</vt:lpstr>
      <vt:lpstr>2010 BP Deep Water Horizon</vt:lpstr>
      <vt:lpstr>2010 BP Deep Water Horizon</vt:lpstr>
      <vt:lpstr>1989 Exxon Valdez</vt:lpstr>
      <vt:lpstr>PowerPoint Presentation</vt:lpstr>
      <vt:lpstr>How can we predict how long it will take to clean up the pollution?</vt:lpstr>
      <vt:lpstr>Simulation:</vt:lpstr>
      <vt:lpstr>Which Option?</vt:lpstr>
      <vt:lpstr>Exxon Valdez Data to Consider:</vt:lpstr>
      <vt:lpstr>BP Deepwater Horizon</vt:lpstr>
    </vt:vector>
  </TitlesOfParts>
  <Company>BVSD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Exponents</dc:title>
  <dc:creator>Andrew Busch</dc:creator>
  <cp:lastModifiedBy>Andrew Busch</cp:lastModifiedBy>
  <cp:revision>13</cp:revision>
  <dcterms:created xsi:type="dcterms:W3CDTF">2014-11-06T19:53:07Z</dcterms:created>
  <dcterms:modified xsi:type="dcterms:W3CDTF">2014-11-10T14:49:23Z</dcterms:modified>
</cp:coreProperties>
</file>